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</p:sldMasterIdLst>
  <p:notesMasterIdLst>
    <p:notesMasterId r:id="rId13"/>
  </p:notesMasterIdLst>
  <p:handoutMasterIdLst>
    <p:handoutMasterId r:id="rId14"/>
  </p:handoutMasterIdLst>
  <p:sldIdLst>
    <p:sldId id="288" r:id="rId3"/>
    <p:sldId id="286" r:id="rId4"/>
    <p:sldId id="258" r:id="rId5"/>
    <p:sldId id="289" r:id="rId6"/>
    <p:sldId id="296" r:id="rId7"/>
    <p:sldId id="291" r:id="rId8"/>
    <p:sldId id="292" r:id="rId9"/>
    <p:sldId id="293" r:id="rId10"/>
    <p:sldId id="294" r:id="rId11"/>
    <p:sldId id="295" r:id="rId12"/>
  </p:sldIdLst>
  <p:sldSz cx="9144000" cy="6858000" type="screen4x3"/>
  <p:notesSz cx="6864350" cy="999648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3222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8" tIns="46444" rIns="92888" bIns="4644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9594" y="1"/>
            <a:ext cx="2973222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8" tIns="46444" rIns="92888" bIns="4644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5113"/>
            <a:ext cx="2973222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8" tIns="46444" rIns="92888" bIns="4644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9594" y="9495113"/>
            <a:ext cx="2973222" cy="49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8" tIns="46444" rIns="92888" bIns="4644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0C6EA03-B48D-4C67-9927-286335E07FC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53025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3222" cy="499824"/>
          </a:xfrm>
          <a:prstGeom prst="rect">
            <a:avLst/>
          </a:prstGeom>
        </p:spPr>
        <p:txBody>
          <a:bodyPr vert="horz" lIns="92888" tIns="46444" rIns="92888" bIns="46444" rtlCol="0"/>
          <a:lstStyle>
            <a:lvl1pPr algn="l">
              <a:defRPr sz="13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9594" y="1"/>
            <a:ext cx="2973222" cy="499824"/>
          </a:xfrm>
          <a:prstGeom prst="rect">
            <a:avLst/>
          </a:prstGeom>
        </p:spPr>
        <p:txBody>
          <a:bodyPr vert="horz" lIns="92888" tIns="46444" rIns="92888" bIns="46444" rtlCol="0"/>
          <a:lstStyle>
            <a:lvl1pPr algn="r">
              <a:defRPr sz="1300"/>
            </a:lvl1pPr>
          </a:lstStyle>
          <a:p>
            <a:pPr>
              <a:defRPr/>
            </a:pPr>
            <a:fld id="{D875DE71-F934-4A2C-BCAF-49BE8ED47569}" type="datetimeFigureOut">
              <a:rPr lang="nl-NL"/>
              <a:pPr>
                <a:defRPr/>
              </a:pPr>
              <a:t>31-1-2019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8" tIns="46444" rIns="92888" bIns="46444" rtlCol="0" anchor="ctr"/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6129" y="4748333"/>
            <a:ext cx="5492094" cy="4498420"/>
          </a:xfrm>
          <a:prstGeom prst="rect">
            <a:avLst/>
          </a:prstGeom>
        </p:spPr>
        <p:txBody>
          <a:bodyPr vert="horz" lIns="92888" tIns="46444" rIns="92888" bIns="46444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95113"/>
            <a:ext cx="2973222" cy="499824"/>
          </a:xfrm>
          <a:prstGeom prst="rect">
            <a:avLst/>
          </a:prstGeom>
        </p:spPr>
        <p:txBody>
          <a:bodyPr vert="horz" lIns="92888" tIns="46444" rIns="92888" bIns="4644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9594" y="9495113"/>
            <a:ext cx="2973222" cy="499824"/>
          </a:xfrm>
          <a:prstGeom prst="rect">
            <a:avLst/>
          </a:prstGeom>
        </p:spPr>
        <p:txBody>
          <a:bodyPr vert="horz" lIns="92888" tIns="46444" rIns="92888" bIns="46444" rtlCol="0" anchor="b"/>
          <a:lstStyle>
            <a:lvl1pPr algn="r">
              <a:defRPr sz="1300"/>
            </a:lvl1pPr>
          </a:lstStyle>
          <a:p>
            <a:pPr>
              <a:defRPr/>
            </a:pPr>
            <a:fld id="{CDC2DD20-7FFC-4D8B-AE22-6C6B74C320A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5198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 smtClean="0"/>
          </a:p>
        </p:txBody>
      </p:sp>
      <p:sp>
        <p:nvSpPr>
          <p:cNvPr id="1843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3113" indent="-27812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2482" indent="-22249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57475" indent="-22249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02467" indent="-22249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47460" indent="-22249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892453" indent="-22249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37446" indent="-22249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782438" indent="-22249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CA34700-8A63-42E9-A074-69D4D379C97D}" type="slidenum">
              <a:rPr lang="nl-NL" altLang="nl-NL" sz="1300">
                <a:latin typeface="Arial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nl-NL" altLang="nl-NL" sz="13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D19BD-2974-44CF-B4FC-A146562DFB0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6128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6DC15-0C88-4A8C-BAEE-F2CC984C5E8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9065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F630A-9F3E-4123-BFDF-AC50AD1693D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89671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2D91B-6F65-40ED-85CD-A1B12FB033DD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447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0616A-39B9-4FFE-97A2-5A66FC0D488A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762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19E3E-74BA-42C0-8EF5-3619AB36808B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55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F7ED6-82D0-47D7-9275-0521B7EC6535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61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F5A0C-F9A3-40C3-BB5A-3C4E7E1AE10C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522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F4243-8369-4706-965D-B3AA0CA33EE7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91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022B3-0C0F-4A69-8230-7CDF6FE5D2D3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50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03DD3-256D-469F-9719-8B23776AA3F2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30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D810F-1283-403D-8306-FBC52284355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70742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CBCF3-FED5-4698-9D9B-A96A644C57D7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80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F2B30-FB9E-4CE8-9F70-681AC94CDB3C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280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90DEE-61E7-443F-A2A4-9EA619FF5DDF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8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C0444-2FE5-4B50-A808-CF3CD84EB21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4606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CFBF7-AA9D-477F-ABB3-7AAC479619C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3540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7C2A6-C7E1-4503-9FA2-AF6B2931068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1167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73155-5F3B-4DD8-B000-C520C0B78DD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00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4B05C-9893-48BF-8B66-D639EEC1A06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9985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DC8FD-2A25-40E8-90E9-0A81861F924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27473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25729-F16C-431F-BCB9-A12043B0C09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1345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  <a:endParaRPr lang="en-US" altLang="nl-NL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04EDA2-CCE5-465A-81CD-006EE8812EB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  <a:endParaRPr lang="en-US" altLang="nl-NL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971460-D8BF-4F9D-AD44-D05A96B67D0D}" type="slidenum">
              <a:rPr lang="nl-NL" altLang="en-US"/>
              <a:pPr>
                <a:defRPr/>
              </a:pPr>
              <a:t>‹nr.›</a:t>
            </a:fld>
            <a:endParaRPr lang="nl-NL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39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2813" y="1674813"/>
            <a:ext cx="7623175" cy="1447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z="4600" dirty="0" smtClean="0"/>
              <a:t>De kunst van het ouder worden							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962400"/>
            <a:ext cx="3700413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2019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Petra Bolhuis en Theo </a:t>
            </a:r>
            <a:r>
              <a:rPr lang="nl-NL" altLang="nl-NL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</a:t>
            </a:r>
            <a:r>
              <a:rPr lang="nl-NL" altLang="nl-NL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eereboer</a:t>
            </a:r>
          </a:p>
        </p:txBody>
      </p:sp>
      <p:sp>
        <p:nvSpPr>
          <p:cNvPr id="2053" name="Tijdelijke aanduiding voor voettekst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en-US" sz="1200" smtClean="0">
                <a:solidFill>
                  <a:srgbClr val="DFDCB7"/>
                </a:solidFill>
                <a:latin typeface="Arial" charset="0"/>
              </a:rPr>
              <a:t>maieutiek 2019</a:t>
            </a:r>
          </a:p>
        </p:txBody>
      </p:sp>
    </p:spTree>
    <p:extLst>
      <p:ext uri="{BB962C8B-B14F-4D97-AF65-F5344CB8AC3E}">
        <p14:creationId xmlns:p14="http://schemas.microsoft.com/office/powerpoint/2010/main" val="2838018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Klassieke kijk op ouder worden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nl-NL" dirty="0" smtClean="0"/>
          </a:p>
          <a:p>
            <a:r>
              <a:rPr lang="nl-NL" dirty="0" smtClean="0"/>
              <a:t>Aristoteles </a:t>
            </a:r>
            <a:r>
              <a:rPr lang="nl-NL" dirty="0" smtClean="0"/>
              <a:t>is uit op het juiste midden en schrijft over de jeugd en de ouderdom als </a:t>
            </a:r>
            <a:r>
              <a:rPr lang="nl-NL" dirty="0" smtClean="0"/>
              <a:t>fases </a:t>
            </a:r>
            <a:r>
              <a:rPr lang="nl-NL" dirty="0" smtClean="0"/>
              <a:t>die niet aan het juiste midden voldoen</a:t>
            </a:r>
            <a:r>
              <a:rPr lang="nl-NL" dirty="0" smtClean="0"/>
              <a:t>.</a:t>
            </a:r>
          </a:p>
          <a:p>
            <a:pPr marL="114300" indent="0">
              <a:buNone/>
            </a:pPr>
            <a:endParaRPr lang="nl-NL" dirty="0" smtClean="0"/>
          </a:p>
          <a:p>
            <a:r>
              <a:rPr lang="nl-NL" dirty="0" smtClean="0"/>
              <a:t>Cicero schrijft over de verschillende fasen van het leven als </a:t>
            </a:r>
            <a:r>
              <a:rPr lang="nl-NL" dirty="0" smtClean="0"/>
              <a:t>natuurlijke </a:t>
            </a:r>
            <a:r>
              <a:rPr lang="nl-NL" dirty="0" smtClean="0"/>
              <a:t>fasen en omdat de natuur goed en geordend is zijn alle fasen op hun eigen manier goed</a:t>
            </a:r>
            <a:r>
              <a:rPr lang="nl-NL" dirty="0" smtClean="0"/>
              <a:t>. Het wel of niet gelukkig ermee zijn is een kwestie van houding.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4654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Filosofie en </a:t>
            </a:r>
            <a:r>
              <a:rPr lang="nl-NL" dirty="0" smtClean="0"/>
              <a:t>levenskunst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600" dirty="0" smtClean="0"/>
              <a:t>Filosofie= liefde voor kennis en/of wijsheid.</a:t>
            </a:r>
          </a:p>
          <a:p>
            <a:r>
              <a:rPr lang="nl-NL" sz="3600" dirty="0" smtClean="0"/>
              <a:t>Het woord stamt uit de 6</a:t>
            </a:r>
            <a:r>
              <a:rPr lang="nl-NL" sz="3600" baseline="30000" dirty="0" smtClean="0"/>
              <a:t>de</a:t>
            </a:r>
            <a:r>
              <a:rPr lang="nl-NL" sz="3600" dirty="0" smtClean="0"/>
              <a:t> eeuw voor Chr.</a:t>
            </a:r>
          </a:p>
          <a:p>
            <a:r>
              <a:rPr lang="nl-NL" sz="3600" dirty="0" smtClean="0"/>
              <a:t>Toen alleen weggelegd voor een kleine elite, nu voor iedereen die keuzes kan maken in zijn/haar leven en werk.</a:t>
            </a:r>
            <a:endParaRPr lang="nl-NL" sz="36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en-US" smtClean="0">
                <a:solidFill>
                  <a:srgbClr val="DFDCB7"/>
                </a:solidFill>
              </a:rPr>
              <a:t>maieutiek 2019</a:t>
            </a:r>
            <a:endParaRPr lang="nl-NL" alt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42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smtClean="0"/>
              <a:t>Ouder worden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z="3600" dirty="0" smtClean="0"/>
              <a:t>Vroeger de mode ( eind 19</a:t>
            </a:r>
            <a:r>
              <a:rPr lang="nl-NL" altLang="nl-NL" sz="3600" baseline="30000" dirty="0" smtClean="0"/>
              <a:t>de</a:t>
            </a:r>
            <a:r>
              <a:rPr lang="nl-NL" altLang="nl-NL" sz="3600" dirty="0" smtClean="0"/>
              <a:t> eeuw wilde men ouder lijken)</a:t>
            </a:r>
          </a:p>
          <a:p>
            <a:pPr eaLnBrk="1" hangingPunct="1"/>
            <a:r>
              <a:rPr lang="nl-NL" altLang="nl-NL" sz="3600" dirty="0" smtClean="0"/>
              <a:t>Nu te vermijden? (</a:t>
            </a:r>
            <a:r>
              <a:rPr lang="nl-NL" altLang="nl-NL" sz="3600" i="1" dirty="0" err="1" smtClean="0"/>
              <a:t>forever</a:t>
            </a:r>
            <a:r>
              <a:rPr lang="nl-NL" altLang="nl-NL" sz="3600" i="1" dirty="0" smtClean="0"/>
              <a:t> </a:t>
            </a:r>
            <a:r>
              <a:rPr lang="nl-NL" altLang="nl-NL" sz="3600" i="1" dirty="0" err="1" smtClean="0"/>
              <a:t>young</a:t>
            </a:r>
            <a:r>
              <a:rPr lang="nl-NL" altLang="nl-NL" sz="3600" dirty="0" smtClean="0"/>
              <a:t>)</a:t>
            </a:r>
          </a:p>
          <a:p>
            <a:pPr eaLnBrk="1" hangingPunct="1"/>
            <a:r>
              <a:rPr lang="nl-NL" altLang="nl-NL" sz="3600" dirty="0" smtClean="0"/>
              <a:t>Frits de Lange in ‘</a:t>
            </a:r>
            <a:r>
              <a:rPr lang="nl-NL" altLang="nl-NL" sz="3600" i="1" dirty="0" smtClean="0"/>
              <a:t>de laatste generatie’</a:t>
            </a:r>
            <a:r>
              <a:rPr lang="nl-NL" altLang="nl-NL" sz="3600" dirty="0" smtClean="0"/>
              <a:t>;</a:t>
            </a:r>
            <a:r>
              <a:rPr lang="nl-NL" altLang="nl-NL" sz="3600" i="1" dirty="0" smtClean="0"/>
              <a:t> </a:t>
            </a:r>
            <a:r>
              <a:rPr lang="nl-NL" altLang="nl-NL" sz="3600" dirty="0" smtClean="0"/>
              <a:t>“Dit is de generatie die wil blijven</a:t>
            </a:r>
            <a:r>
              <a:rPr lang="nl-NL" altLang="nl-NL" sz="3600" dirty="0" smtClean="0"/>
              <a:t>”</a:t>
            </a:r>
          </a:p>
          <a:p>
            <a:pPr eaLnBrk="1" hangingPunct="1"/>
            <a:r>
              <a:rPr lang="nl-NL" altLang="nl-NL" sz="3600" dirty="0" smtClean="0"/>
              <a:t>We krijgen er ieder jaar een weekend bij.</a:t>
            </a:r>
            <a:endParaRPr lang="nl-NL" altLang="nl-NL" sz="3600" dirty="0" smtClean="0"/>
          </a:p>
        </p:txBody>
      </p:sp>
      <p:sp>
        <p:nvSpPr>
          <p:cNvPr id="5124" name="Tijdelijke aanduiding voor voettekst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nl-NL" sz="1200" smtClean="0">
                <a:solidFill>
                  <a:schemeClr val="bg2"/>
                </a:solidFill>
                <a:latin typeface="Arial" charset="0"/>
              </a:rPr>
              <a:t>maieutiek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 smtClean="0"/>
              <a:t>De stille generatie  </a:t>
            </a:r>
            <a:endParaRPr lang="nl-NL" dirty="0"/>
          </a:p>
        </p:txBody>
      </p:sp>
      <p:sp>
        <p:nvSpPr>
          <p:cNvPr id="6148" name="Tijdelijke aanduiding voor voettekst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nl-NL" sz="1200" smtClean="0">
                <a:solidFill>
                  <a:schemeClr val="bg2"/>
                </a:solidFill>
                <a:latin typeface="Arial" charset="0"/>
              </a:rPr>
              <a:t>maieutiek 2019</a:t>
            </a:r>
          </a:p>
        </p:txBody>
      </p:sp>
      <p:sp>
        <p:nvSpPr>
          <p:cNvPr id="18438" name="Tijdelijke aanduiding voor inhoud 2"/>
          <p:cNvSpPr>
            <a:spLocks noGrp="1"/>
          </p:cNvSpPr>
          <p:nvPr>
            <p:ph idx="1"/>
          </p:nvPr>
        </p:nvSpPr>
        <p:spPr>
          <a:xfrm>
            <a:off x="34925" y="1341438"/>
            <a:ext cx="6481763" cy="2087562"/>
          </a:xfrm>
        </p:spPr>
        <p:txBody>
          <a:bodyPr/>
          <a:lstStyle/>
          <a:p>
            <a:pPr marL="11430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nl-NL" alt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Voor de oorlog </a:t>
            </a:r>
            <a:r>
              <a:rPr lang="nl-NL" alt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geboren 1925-1940</a:t>
            </a:r>
            <a:endParaRPr lang="nl-NL" altLang="nl-NL" sz="28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nl-NL" alt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78 t/m 93 jaar</a:t>
            </a:r>
          </a:p>
          <a:p>
            <a:pPr marL="11430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nl-NL" alt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1.018.293 </a:t>
            </a:r>
            <a:r>
              <a:rPr lang="nl-NL" alt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Nederlanders</a:t>
            </a:r>
          </a:p>
          <a:p>
            <a:pPr marL="114300" indent="0" eaLnBrk="1" hangingPunct="1">
              <a:spcBef>
                <a:spcPct val="0"/>
              </a:spcBef>
              <a:buFont typeface="Arial" charset="0"/>
              <a:buNone/>
              <a:defRPr/>
            </a:pPr>
            <a:endParaRPr lang="nl-NL" altLang="nl-NL" sz="2800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nl-NL" altLang="nl-NL" dirty="0"/>
              <a:t>Verzuiling</a:t>
            </a:r>
          </a:p>
          <a:p>
            <a:pPr>
              <a:defRPr/>
            </a:pPr>
            <a:r>
              <a:rPr lang="nl-NL" altLang="nl-NL" dirty="0"/>
              <a:t>Zo hoort het</a:t>
            </a:r>
          </a:p>
          <a:p>
            <a:pPr>
              <a:defRPr/>
            </a:pPr>
            <a:r>
              <a:rPr lang="nl-NL" altLang="nl-NL" dirty="0"/>
              <a:t>Oorlogservaringen </a:t>
            </a:r>
          </a:p>
          <a:p>
            <a:pPr>
              <a:defRPr/>
            </a:pPr>
            <a:r>
              <a:rPr lang="nl-NL" altLang="nl-NL" dirty="0"/>
              <a:t>Wederopbouw</a:t>
            </a:r>
          </a:p>
          <a:p>
            <a:pPr>
              <a:defRPr/>
            </a:pPr>
            <a:r>
              <a:rPr lang="nl-NL" altLang="nl-NL" dirty="0"/>
              <a:t>We hebben het nog nooit zo goed gehad</a:t>
            </a:r>
          </a:p>
          <a:p>
            <a:pPr>
              <a:defRPr/>
            </a:pPr>
            <a:r>
              <a:rPr lang="nl-NL" altLang="nl-NL" dirty="0" smtClean="0"/>
              <a:t>Digibeet</a:t>
            </a:r>
          </a:p>
          <a:p>
            <a:pPr>
              <a:defRPr/>
            </a:pPr>
            <a:r>
              <a:rPr lang="nl-NL" altLang="nl-NL" dirty="0" smtClean="0"/>
              <a:t>Man vrouw verdeling</a:t>
            </a:r>
          </a:p>
          <a:p>
            <a:pPr>
              <a:defRPr/>
            </a:pPr>
            <a:r>
              <a:rPr lang="nl-NL" altLang="nl-NL" dirty="0" smtClean="0"/>
              <a:t>Noeste werkers</a:t>
            </a:r>
            <a:endParaRPr lang="nl-NL" altLang="nl-NL" dirty="0"/>
          </a:p>
          <a:p>
            <a:pPr eaLnBrk="1" hangingPunct="1">
              <a:spcBef>
                <a:spcPct val="0"/>
              </a:spcBef>
              <a:defRPr/>
            </a:pPr>
            <a:endParaRPr lang="nl-NL" altLang="nl-NL" sz="28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14300" indent="0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nl-NL" alt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nl-NL" alt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nl-NL" altLang="nl-NL" sz="28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8888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Babyboom generatie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>
              <a:buClr>
                <a:schemeClr val="accent1"/>
              </a:buClr>
              <a:defRPr/>
            </a:pPr>
            <a:r>
              <a:rPr lang="nl-NL" sz="2400" spc="-100" dirty="0">
                <a:solidFill>
                  <a:schemeClr val="tx2"/>
                </a:solidFill>
              </a:rPr>
              <a:t>Protestgeneratie</a:t>
            </a:r>
          </a:p>
          <a:p>
            <a:pPr marL="114300">
              <a:buClr>
                <a:schemeClr val="accent1"/>
              </a:buClr>
              <a:defRPr/>
            </a:pPr>
            <a:r>
              <a:rPr lang="nl-NL" sz="2400" spc="-100" dirty="0">
                <a:solidFill>
                  <a:schemeClr val="tx2"/>
                </a:solidFill>
              </a:rPr>
              <a:t>1940-1955</a:t>
            </a:r>
          </a:p>
          <a:p>
            <a:pPr marL="114300">
              <a:buClr>
                <a:schemeClr val="accent1"/>
              </a:buClr>
              <a:defRPr/>
            </a:pPr>
            <a:r>
              <a:rPr lang="nl-NL" sz="2400" spc="-100" dirty="0">
                <a:solidFill>
                  <a:schemeClr val="tx2"/>
                </a:solidFill>
              </a:rPr>
              <a:t>Nu (2018)63 t/m 78 2.700.410  </a:t>
            </a:r>
            <a:r>
              <a:rPr lang="nl-NL" sz="2400" spc="-100" dirty="0" smtClean="0">
                <a:solidFill>
                  <a:schemeClr val="tx2"/>
                </a:solidFill>
              </a:rPr>
              <a:t>Nederlanders</a:t>
            </a:r>
          </a:p>
          <a:p>
            <a:pPr marL="114300">
              <a:buClr>
                <a:schemeClr val="accent1"/>
              </a:buClr>
              <a:defRPr/>
            </a:pPr>
            <a:endParaRPr lang="nl-NL" sz="2400" spc="-100" dirty="0">
              <a:solidFill>
                <a:schemeClr val="tx2"/>
              </a:solidFill>
            </a:endParaRPr>
          </a:p>
          <a:p>
            <a:pPr lvl="0"/>
            <a:r>
              <a:rPr lang="nl-NL" dirty="0"/>
              <a:t>Draagvlak </a:t>
            </a:r>
            <a:r>
              <a:rPr lang="nl-NL" dirty="0" smtClean="0"/>
              <a:t>creëren		</a:t>
            </a:r>
            <a:endParaRPr lang="nl-NL" dirty="0"/>
          </a:p>
          <a:p>
            <a:pPr lvl="0"/>
            <a:r>
              <a:rPr lang="nl-NL" dirty="0"/>
              <a:t>Structureren</a:t>
            </a:r>
          </a:p>
          <a:p>
            <a:pPr lvl="0"/>
            <a:r>
              <a:rPr lang="nl-NL" dirty="0"/>
              <a:t>Idealiseren</a:t>
            </a:r>
          </a:p>
          <a:p>
            <a:pPr lvl="0"/>
            <a:r>
              <a:rPr lang="nl-NL" dirty="0"/>
              <a:t>Status</a:t>
            </a:r>
          </a:p>
          <a:p>
            <a:pPr lvl="0"/>
            <a:r>
              <a:rPr lang="nl-NL" dirty="0"/>
              <a:t>Polderen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altLang="nl-NL" smtClean="0"/>
              <a:t>maieutiek 2019</a:t>
            </a:r>
            <a:endParaRPr lang="nl-NL" altLang="nl-N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501007"/>
            <a:ext cx="3084513" cy="218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5288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altLang="nl-NL" dirty="0" smtClean="0"/>
              <a:t>Generatie x</a:t>
            </a:r>
          </a:p>
        </p:txBody>
      </p:sp>
      <p:sp>
        <p:nvSpPr>
          <p:cNvPr id="8195" name="Tijdelijke aanduiding voor voettekst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nl-NL" sz="1200" smtClean="0">
                <a:solidFill>
                  <a:schemeClr val="bg2"/>
                </a:solidFill>
                <a:latin typeface="Arial" charset="0"/>
              </a:rPr>
              <a:t>maieutiek 2019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68313" y="1568450"/>
            <a:ext cx="7620000" cy="48006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Verbindende generatie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1955-1970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48 t/m 63 jaar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3.933.673 </a:t>
            </a: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Nederlanders</a:t>
            </a:r>
          </a:p>
          <a:p>
            <a:pPr lvl="0"/>
            <a:r>
              <a:rPr lang="nl-NL" dirty="0" smtClean="0"/>
              <a:t>Aanpassen</a:t>
            </a:r>
            <a:endParaRPr lang="nl-NL" dirty="0"/>
          </a:p>
          <a:p>
            <a:pPr lvl="0"/>
            <a:r>
              <a:rPr lang="nl-NL" dirty="0"/>
              <a:t>Bruggenbouwers </a:t>
            </a:r>
          </a:p>
          <a:p>
            <a:pPr lvl="0"/>
            <a:r>
              <a:rPr lang="nl-NL" dirty="0"/>
              <a:t>Persoonlijke ontwikkeling</a:t>
            </a:r>
          </a:p>
          <a:p>
            <a:pPr lvl="0"/>
            <a:r>
              <a:rPr lang="nl-NL" dirty="0" smtClean="0"/>
              <a:t>Verantwoordelijkheid </a:t>
            </a:r>
            <a:r>
              <a:rPr lang="nl-NL" dirty="0"/>
              <a:t>naar thuisbasis</a:t>
            </a:r>
          </a:p>
          <a:p>
            <a:pPr lvl="0"/>
            <a:r>
              <a:rPr lang="nl-NL" dirty="0"/>
              <a:t>Sceptisch </a:t>
            </a:r>
            <a:endParaRPr lang="nl-NL" dirty="0" smtClean="0"/>
          </a:p>
          <a:p>
            <a:pPr lvl="0"/>
            <a:r>
              <a:rPr lang="nl-NL" dirty="0" smtClean="0"/>
              <a:t>Stille veranderaars</a:t>
            </a:r>
            <a:endParaRPr lang="nl-NL" dirty="0"/>
          </a:p>
          <a:p>
            <a:pPr lvl="0"/>
            <a:r>
              <a:rPr lang="nl-NL" dirty="0" smtClean="0"/>
              <a:t>Politiek </a:t>
            </a:r>
            <a:r>
              <a:rPr lang="nl-NL" dirty="0"/>
              <a:t>mijdend </a:t>
            </a:r>
          </a:p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602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Pragmatische generatie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8313" y="1557338"/>
            <a:ext cx="7620000" cy="48006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1970-1985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33 t/m 48 jaar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3.210.359 </a:t>
            </a: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Nederlanders</a:t>
            </a:r>
          </a:p>
          <a:p>
            <a:pPr lvl="0"/>
            <a:r>
              <a:rPr lang="nl-NL" dirty="0" smtClean="0"/>
              <a:t>Computergeneratie </a:t>
            </a:r>
          </a:p>
          <a:p>
            <a:pPr lvl="0"/>
            <a:r>
              <a:rPr lang="nl-NL" dirty="0" smtClean="0"/>
              <a:t>Ik </a:t>
            </a:r>
            <a:r>
              <a:rPr lang="nl-NL" dirty="0"/>
              <a:t>wil en kan </a:t>
            </a:r>
            <a:r>
              <a:rPr lang="nl-NL" dirty="0" smtClean="0"/>
              <a:t>alles</a:t>
            </a:r>
          </a:p>
          <a:p>
            <a:pPr lvl="0"/>
            <a:r>
              <a:rPr lang="nl-NL" dirty="0" smtClean="0"/>
              <a:t>Druk </a:t>
            </a:r>
            <a:r>
              <a:rPr lang="nl-NL" dirty="0" err="1" smtClean="0"/>
              <a:t>druk</a:t>
            </a:r>
            <a:r>
              <a:rPr lang="nl-NL" dirty="0" smtClean="0"/>
              <a:t> </a:t>
            </a:r>
            <a:r>
              <a:rPr lang="nl-NL" dirty="0" err="1" smtClean="0"/>
              <a:t>druk</a:t>
            </a:r>
            <a:endParaRPr lang="nl-NL" dirty="0"/>
          </a:p>
          <a:p>
            <a:pPr lvl="0"/>
            <a:r>
              <a:rPr lang="nl-NL" dirty="0"/>
              <a:t>Zelfverzekerd</a:t>
            </a:r>
          </a:p>
          <a:p>
            <a:pPr lvl="0"/>
            <a:r>
              <a:rPr lang="nl-NL" dirty="0"/>
              <a:t>Interactief</a:t>
            </a:r>
          </a:p>
          <a:p>
            <a:pPr lvl="0"/>
            <a:r>
              <a:rPr lang="nl-NL" dirty="0"/>
              <a:t>Innovatie boven hiërarchie</a:t>
            </a:r>
          </a:p>
          <a:p>
            <a:pPr lvl="0"/>
            <a:r>
              <a:rPr lang="nl-NL" dirty="0" smtClean="0"/>
              <a:t>Balans </a:t>
            </a:r>
            <a:r>
              <a:rPr lang="nl-NL" dirty="0"/>
              <a:t>werk-privé staat centraal</a:t>
            </a:r>
          </a:p>
          <a:p>
            <a:pPr lvl="0"/>
            <a:r>
              <a:rPr lang="nl-NL" dirty="0"/>
              <a:t>Direct</a:t>
            </a:r>
          </a:p>
          <a:p>
            <a:pPr marL="114300" lvl="0" indent="0">
              <a:buNone/>
            </a:pPr>
            <a:endParaRPr lang="nl-NL" dirty="0"/>
          </a:p>
          <a:p>
            <a:pPr>
              <a:defRPr/>
            </a:pPr>
            <a:endParaRPr lang="nl-NL" dirty="0"/>
          </a:p>
        </p:txBody>
      </p:sp>
      <p:sp>
        <p:nvSpPr>
          <p:cNvPr id="9220" name="Tijdelijke aanduiding voor voettekst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mtClean="0">
                <a:solidFill>
                  <a:schemeClr val="bg2"/>
                </a:solidFill>
              </a:rPr>
              <a:t>maieutiek 2019</a:t>
            </a:r>
          </a:p>
        </p:txBody>
      </p:sp>
    </p:spTree>
    <p:extLst>
      <p:ext uri="{BB962C8B-B14F-4D97-AF65-F5344CB8AC3E}">
        <p14:creationId xmlns:p14="http://schemas.microsoft.com/office/powerpoint/2010/main" val="3604523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76250" y="1592263"/>
            <a:ext cx="7620000" cy="4800600"/>
          </a:xfrm>
        </p:spPr>
        <p:txBody>
          <a:bodyPr/>
          <a:lstStyle/>
          <a:p>
            <a:pPr marL="114300" indent="0">
              <a:buFont typeface="Arial" charset="0"/>
              <a:buNone/>
              <a:defRPr/>
            </a:pPr>
            <a:endParaRPr lang="nl-NL" sz="2400" dirty="0" smtClean="0"/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18 </a:t>
            </a: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t/m 33 jaar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Jong volwassen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3.199.170 </a:t>
            </a: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Nederlanders</a:t>
            </a:r>
          </a:p>
          <a:p>
            <a:pPr lvl="0"/>
            <a:r>
              <a:rPr lang="nl-NL" sz="2800" dirty="0" err="1"/>
              <a:t>Multi-tasking</a:t>
            </a:r>
            <a:endParaRPr lang="nl-NL" sz="2800" dirty="0"/>
          </a:p>
          <a:p>
            <a:pPr lvl="0"/>
            <a:r>
              <a:rPr lang="nl-NL" sz="2800" dirty="0"/>
              <a:t>Digitalisering </a:t>
            </a:r>
          </a:p>
          <a:p>
            <a:pPr lvl="0"/>
            <a:r>
              <a:rPr lang="nl-NL" sz="2800" dirty="0" smtClean="0"/>
              <a:t>Snel verveeld</a:t>
            </a:r>
            <a:endParaRPr lang="nl-NL" sz="2800" dirty="0"/>
          </a:p>
          <a:p>
            <a:pPr lvl="0"/>
            <a:r>
              <a:rPr lang="nl-NL" sz="2800" dirty="0" smtClean="0"/>
              <a:t>Beeld in plaats van tekst cultuur</a:t>
            </a:r>
            <a:endParaRPr lang="nl-NL" sz="2800" dirty="0"/>
          </a:p>
          <a:p>
            <a:pPr lvl="0"/>
            <a:r>
              <a:rPr lang="nl-NL" sz="2800" dirty="0"/>
              <a:t>De B.V. ‘ik’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endParaRPr lang="nl-NL" sz="28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>
              <a:defRPr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858218"/>
          </a:xfrm>
        </p:spPr>
        <p:txBody>
          <a:bodyPr/>
          <a:lstStyle/>
          <a:p>
            <a:pPr eaLnBrk="1" hangingPunct="1">
              <a:defRPr/>
            </a:pPr>
            <a:r>
              <a:rPr lang="nl-NL" altLang="nl-NL" dirty="0" err="1" smtClean="0"/>
              <a:t>Millenials</a:t>
            </a:r>
            <a:r>
              <a:rPr lang="nl-NL" altLang="nl-NL" dirty="0" smtClean="0"/>
              <a:t> </a:t>
            </a:r>
            <a:br>
              <a:rPr lang="nl-NL" altLang="nl-NL" dirty="0" smtClean="0"/>
            </a:br>
            <a:r>
              <a:rPr lang="nl-NL" dirty="0" smtClean="0"/>
              <a:t>1985-2000</a:t>
            </a:r>
            <a:br>
              <a:rPr lang="nl-NL" dirty="0" smtClean="0"/>
            </a:br>
            <a:r>
              <a:rPr lang="nl-NL" altLang="nl-NL" dirty="0" smtClean="0"/>
              <a:t> </a:t>
            </a:r>
          </a:p>
        </p:txBody>
      </p:sp>
      <p:sp>
        <p:nvSpPr>
          <p:cNvPr id="10244" name="Tijdelijke aanduiding voor voettekst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D2CB6C"/>
              </a:buClr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5A39D"/>
              </a:buClr>
              <a:buFont typeface="Arial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nl-NL" sz="1200" smtClean="0">
                <a:solidFill>
                  <a:schemeClr val="bg2"/>
                </a:solidFill>
                <a:latin typeface="Arial" charset="0"/>
              </a:rPr>
              <a:t>maieutiek 2019</a:t>
            </a:r>
          </a:p>
        </p:txBody>
      </p:sp>
    </p:spTree>
    <p:extLst>
      <p:ext uri="{BB962C8B-B14F-4D97-AF65-F5344CB8AC3E}">
        <p14:creationId xmlns:p14="http://schemas.microsoft.com/office/powerpoint/2010/main" val="908913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Generatie </a:t>
            </a:r>
            <a:r>
              <a:rPr lang="nl-NL" dirty="0" err="1" smtClean="0"/>
              <a:t>z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750" y="1484313"/>
            <a:ext cx="7620000" cy="48006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2000-2015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 t/m 17 jaar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2.868.678 </a:t>
            </a: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Nederlanders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 kinderen van de kinderopvang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Zorgende en bezorgde ouders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Digitale wereld is aangeboren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Internationaal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Engels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nl-NL" sz="28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nl-NL" sz="28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  <a:endParaRPr lang="nl-NL" sz="28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endParaRPr lang="nl-NL" sz="28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68" name="Tijdelijke aanduiding voor voettekst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nl-NL" smtClean="0">
                <a:solidFill>
                  <a:schemeClr val="bg2"/>
                </a:solidFill>
              </a:rPr>
              <a:t>maieutiek 2019</a:t>
            </a:r>
          </a:p>
        </p:txBody>
      </p:sp>
    </p:spTree>
    <p:extLst>
      <p:ext uri="{BB962C8B-B14F-4D97-AF65-F5344CB8AC3E}">
        <p14:creationId xmlns:p14="http://schemas.microsoft.com/office/powerpoint/2010/main" val="1934297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736</TotalTime>
  <Words>345</Words>
  <Application>Microsoft Office PowerPoint</Application>
  <PresentationFormat>Diavoorstelling (4:3)</PresentationFormat>
  <Paragraphs>98</Paragraphs>
  <Slides>10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2" baseType="lpstr">
      <vt:lpstr>Aangrenzend</vt:lpstr>
      <vt:lpstr>1_Aangrenzend</vt:lpstr>
      <vt:lpstr>De kunst van het ouder worden        </vt:lpstr>
      <vt:lpstr>Filosofie en levenskunst</vt:lpstr>
      <vt:lpstr>Ouder worden</vt:lpstr>
      <vt:lpstr>De stille generatie  </vt:lpstr>
      <vt:lpstr>Babyboom generatie </vt:lpstr>
      <vt:lpstr>Generatie x</vt:lpstr>
      <vt:lpstr>Pragmatische generatie </vt:lpstr>
      <vt:lpstr>Millenials  1985-2000  </vt:lpstr>
      <vt:lpstr>Generatie z</vt:lpstr>
      <vt:lpstr>Klassieke kijk op ouder worden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Levensfase en timing</dc:title>
  <dc:creator>Meereboer</dc:creator>
  <cp:lastModifiedBy>Petra Bolhuis</cp:lastModifiedBy>
  <cp:revision>57</cp:revision>
  <cp:lastPrinted>2017-10-30T20:31:36Z</cp:lastPrinted>
  <dcterms:created xsi:type="dcterms:W3CDTF">2010-03-29T08:25:09Z</dcterms:created>
  <dcterms:modified xsi:type="dcterms:W3CDTF">2019-01-31T15:57:57Z</dcterms:modified>
</cp:coreProperties>
</file>